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3"/>
  </p:handoutMasterIdLst>
  <p:sldIdLst>
    <p:sldId id="257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34" userDrawn="1">
          <p15:clr>
            <a:srgbClr val="A4A3A4"/>
          </p15:clr>
        </p15:guide>
        <p15:guide id="2" orient="horz" pos="294" userDrawn="1">
          <p15:clr>
            <a:srgbClr val="A4A3A4"/>
          </p15:clr>
        </p15:guide>
        <p15:guide id="3" pos="941" userDrawn="1">
          <p15:clr>
            <a:srgbClr val="A4A3A4"/>
          </p15:clr>
        </p15:guide>
        <p15:guide id="4" pos="3367" userDrawn="1">
          <p15:clr>
            <a:srgbClr val="A4A3A4"/>
          </p15:clr>
        </p15:guide>
        <p15:guide id="5" pos="5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69F"/>
    <a:srgbClr val="00A682"/>
    <a:srgbClr val="327E42"/>
    <a:srgbClr val="F2AF2A"/>
    <a:srgbClr val="0091C6"/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6327"/>
  </p:normalViewPr>
  <p:slideViewPr>
    <p:cSldViewPr snapToGrid="0" snapToObjects="1">
      <p:cViewPr>
        <p:scale>
          <a:sx n="100" d="100"/>
          <a:sy n="100" d="100"/>
        </p:scale>
        <p:origin x="-1404" y="-72"/>
      </p:cViewPr>
      <p:guideLst>
        <p:guide orient="horz" pos="634"/>
        <p:guide orient="horz" pos="294"/>
        <p:guide pos="941"/>
        <p:guide pos="3367"/>
        <p:guide pos="5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2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BAE88204-6FC1-5234-ADA1-D66E582DEA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79D452A-0BAB-57DE-7560-56A19DEB3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55CA7-6F73-DE4E-9801-5DB2AA525804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25A2F90-6916-E5C6-6512-FEFF708FF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0262CE8-B079-CEA2-BD45-5ED1055F3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C5122-D6E2-7243-91B1-9B14096030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80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8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34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6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69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6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99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91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40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70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02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35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A713-0E88-D140-806A-63684132BB6D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4B5A5-2C8D-DC43-A76B-27C981A71F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45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C3C21D7-A246-DEA9-A3FE-02D37FBC1098}"/>
              </a:ext>
            </a:extLst>
          </p:cNvPr>
          <p:cNvSpPr/>
          <p:nvPr/>
        </p:nvSpPr>
        <p:spPr>
          <a:xfrm>
            <a:off x="13761" y="5804535"/>
            <a:ext cx="10682980" cy="1621618"/>
          </a:xfrm>
          <a:prstGeom prst="rect">
            <a:avLst/>
          </a:prstGeom>
          <a:solidFill>
            <a:srgbClr val="009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eau, extérieur, port, rive&#10;&#10;Description générée automatiquement">
            <a:extLst>
              <a:ext uri="{FF2B5EF4-FFF2-40B4-BE49-F238E27FC236}">
                <a16:creationId xmlns:a16="http://schemas.microsoft.com/office/drawing/2014/main" xmlns="" id="{65A975EE-2F66-D495-0C0B-4F77EC41B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5" t="5796" r="15769" b="16049"/>
          <a:stretch/>
        </p:blipFill>
        <p:spPr>
          <a:xfrm>
            <a:off x="-1758" y="2172476"/>
            <a:ext cx="10691813" cy="361684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2B86B3F2-1F13-755D-7D98-E1ED84ECB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4" t="-567" r="3728" b="46207"/>
          <a:stretch/>
        </p:blipFill>
        <p:spPr>
          <a:xfrm>
            <a:off x="-27157" y="1164258"/>
            <a:ext cx="10762172" cy="240474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99B46FED-E23C-4A26-A651-B170816AD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46" y="13807280"/>
            <a:ext cx="1020964" cy="1220462"/>
          </a:xfrm>
          <a:prstGeom prst="rect">
            <a:avLst/>
          </a:prstGeom>
        </p:spPr>
      </p:pic>
      <p:sp>
        <p:nvSpPr>
          <p:cNvPr id="31" name="TextBox 36">
            <a:extLst>
              <a:ext uri="{FF2B5EF4-FFF2-40B4-BE49-F238E27FC236}">
                <a16:creationId xmlns:a16="http://schemas.microsoft.com/office/drawing/2014/main" xmlns="" id="{D3B76BF8-AE67-8FC5-2207-DEEF5796A908}"/>
              </a:ext>
            </a:extLst>
          </p:cNvPr>
          <p:cNvSpPr txBox="1"/>
          <p:nvPr/>
        </p:nvSpPr>
        <p:spPr>
          <a:xfrm>
            <a:off x="832518" y="14335842"/>
            <a:ext cx="1952693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>
                <a:latin typeface="Montserrat" pitchFamily="2" charset="77"/>
                <a:cs typeface="Poppins SemiBold" panose="00000700000000000000" pitchFamily="2" charset="0"/>
              </a:rPr>
              <a:t>Visit our website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xmlns="" id="{BB71E140-759F-F558-2523-F09DA5E92753}"/>
              </a:ext>
            </a:extLst>
          </p:cNvPr>
          <p:cNvSpPr txBox="1"/>
          <p:nvPr/>
        </p:nvSpPr>
        <p:spPr>
          <a:xfrm>
            <a:off x="7070913" y="14401468"/>
            <a:ext cx="1952694" cy="2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dirty="0">
                <a:latin typeface="Montserrat SemiBold" pitchFamily="2" charset="77"/>
                <a:cs typeface="Poppins SemiBold" panose="00000700000000000000" pitchFamily="2" charset="0"/>
              </a:rPr>
              <a:t>Follow us on our social media</a:t>
            </a:r>
          </a:p>
        </p:txBody>
      </p:sp>
      <p:pic>
        <p:nvPicPr>
          <p:cNvPr id="33" name="Image 3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99B56423-5A57-BCDB-A3B3-0C7910389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029" y="14386970"/>
            <a:ext cx="1181100" cy="3175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5E720583-D2CA-6BEB-B804-74BB26CC77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77" t="18931" r="3977"/>
          <a:stretch/>
        </p:blipFill>
        <p:spPr>
          <a:xfrm>
            <a:off x="-16933" y="11869772"/>
            <a:ext cx="10720103" cy="222170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EB24E4D2-BFAF-3066-91EB-9E63D922CD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16" t="25892" r="29790" b="13682"/>
          <a:stretch/>
        </p:blipFill>
        <p:spPr>
          <a:xfrm>
            <a:off x="-3470653" y="6716773"/>
            <a:ext cx="5762960" cy="8914837"/>
          </a:xfrm>
          <a:prstGeom prst="rect">
            <a:avLst/>
          </a:prstGeom>
        </p:spPr>
      </p:pic>
      <p:sp>
        <p:nvSpPr>
          <p:cNvPr id="38" name="TextBox 36">
            <a:extLst>
              <a:ext uri="{FF2B5EF4-FFF2-40B4-BE49-F238E27FC236}">
                <a16:creationId xmlns:a16="http://schemas.microsoft.com/office/drawing/2014/main" xmlns="" id="{97BC56A1-143C-F379-AB4B-9B8B354140A0}"/>
              </a:ext>
            </a:extLst>
          </p:cNvPr>
          <p:cNvSpPr txBox="1"/>
          <p:nvPr/>
        </p:nvSpPr>
        <p:spPr>
          <a:xfrm>
            <a:off x="1133061" y="7595598"/>
            <a:ext cx="8533648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rgbClr val="0091C6"/>
                </a:solidFill>
                <a:latin typeface="Montserrat" pitchFamily="2" charset="77"/>
                <a:cs typeface="Poppins SemiBold" panose="00000700000000000000" pitchFamily="2" charset="0"/>
              </a:rPr>
              <a:t>OUR PROJECT</a:t>
            </a:r>
            <a:endParaRPr lang="en-US" sz="1400" b="1" dirty="0">
              <a:solidFill>
                <a:srgbClr val="0091C6"/>
              </a:solidFill>
              <a:latin typeface="Montserrat" pitchFamily="2" charset="77"/>
              <a:cs typeface="Poppins SemiBold" panose="00000700000000000000" pitchFamily="2" charset="0"/>
            </a:endParaRPr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xmlns="" id="{A4890020-0E89-347D-26CB-0246DFAEEC1C}"/>
              </a:ext>
            </a:extLst>
          </p:cNvPr>
          <p:cNvSpPr txBox="1"/>
          <p:nvPr/>
        </p:nvSpPr>
        <p:spPr>
          <a:xfrm>
            <a:off x="1133062" y="7996117"/>
            <a:ext cx="8533648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 err="1">
                <a:latin typeface="Montserrat" pitchFamily="2" charset="77"/>
              </a:rPr>
              <a:t>eWAsTER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aims</a:t>
            </a:r>
            <a:r>
              <a:rPr lang="fr-FR" sz="1200" dirty="0">
                <a:latin typeface="Montserrat" pitchFamily="2" charset="77"/>
              </a:rPr>
              <a:t> to </a:t>
            </a:r>
            <a:r>
              <a:rPr lang="fr-FR" sz="1200" dirty="0" err="1">
                <a:latin typeface="Montserrat" pitchFamily="2" charset="77"/>
              </a:rPr>
              <a:t>promote</a:t>
            </a:r>
            <a:r>
              <a:rPr lang="fr-FR" sz="1200" dirty="0">
                <a:latin typeface="Montserrat" pitchFamily="2" charset="77"/>
              </a:rPr>
              <a:t> local and </a:t>
            </a:r>
            <a:r>
              <a:rPr lang="fr-FR" sz="1200" dirty="0" err="1">
                <a:latin typeface="Montserrat" pitchFamily="2" charset="77"/>
              </a:rPr>
              <a:t>regional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policies</a:t>
            </a:r>
            <a:r>
              <a:rPr lang="fr-FR" sz="1200" dirty="0">
                <a:latin typeface="Montserrat" pitchFamily="2" charset="77"/>
              </a:rPr>
              <a:t> for </a:t>
            </a:r>
            <a:r>
              <a:rPr lang="fr-FR" sz="1200" b="1" dirty="0" err="1">
                <a:latin typeface="Montserrat" pitchFamily="2" charset="77"/>
              </a:rPr>
              <a:t>better</a:t>
            </a:r>
            <a:r>
              <a:rPr lang="fr-FR" sz="1200" b="1" dirty="0">
                <a:latin typeface="Montserrat" pitchFamily="2" charset="77"/>
              </a:rPr>
              <a:t> e-</a:t>
            </a:r>
            <a:r>
              <a:rPr lang="fr-FR" sz="1200" b="1" dirty="0" err="1">
                <a:latin typeface="Montserrat" pitchFamily="2" charset="77"/>
              </a:rPr>
              <a:t>waste</a:t>
            </a:r>
            <a:r>
              <a:rPr lang="fr-FR" sz="1200" b="1" dirty="0">
                <a:latin typeface="Montserrat" pitchFamily="2" charset="77"/>
              </a:rPr>
              <a:t> management</a:t>
            </a:r>
            <a:r>
              <a:rPr lang="fr-FR" sz="1200" dirty="0">
                <a:latin typeface="Montserrat" pitchFamily="2" charset="77"/>
              </a:rPr>
              <a:t>, to </a:t>
            </a:r>
            <a:r>
              <a:rPr lang="fr-FR" sz="1200" b="1" dirty="0" err="1">
                <a:latin typeface="Montserrat" pitchFamily="2" charset="77"/>
              </a:rPr>
              <a:t>reduce</a:t>
            </a:r>
            <a:r>
              <a:rPr lang="fr-FR" sz="1200" b="1" dirty="0">
                <a:latin typeface="Montserrat" pitchFamily="2" charset="77"/>
              </a:rPr>
              <a:t> e-</a:t>
            </a:r>
            <a:r>
              <a:rPr lang="fr-FR" sz="1200" b="1" dirty="0" err="1">
                <a:latin typeface="Montserrat" pitchFamily="2" charset="77"/>
              </a:rPr>
              <a:t>waste</a:t>
            </a:r>
            <a:r>
              <a:rPr lang="fr-FR" sz="1200" b="1" dirty="0">
                <a:latin typeface="Montserrat" pitchFamily="2" charset="77"/>
              </a:rPr>
              <a:t> </a:t>
            </a:r>
            <a:r>
              <a:rPr lang="fr-FR" sz="1200" b="1" dirty="0" err="1">
                <a:latin typeface="Montserrat" pitchFamily="2" charset="77"/>
              </a:rPr>
              <a:t>environmental</a:t>
            </a:r>
            <a:r>
              <a:rPr lang="fr-FR" sz="1200" b="1" dirty="0">
                <a:latin typeface="Montserrat" pitchFamily="2" charset="77"/>
              </a:rPr>
              <a:t> damage</a:t>
            </a:r>
            <a:r>
              <a:rPr lang="fr-FR" sz="1200" dirty="0">
                <a:latin typeface="Montserrat" pitchFamily="2" charset="77"/>
              </a:rPr>
              <a:t> in the </a:t>
            </a:r>
            <a:r>
              <a:rPr lang="fr-FR" sz="1200" dirty="0" err="1">
                <a:latin typeface="Montserrat" pitchFamily="2" charset="77"/>
              </a:rPr>
              <a:t>selected</a:t>
            </a:r>
            <a:r>
              <a:rPr lang="fr-FR" sz="1200" dirty="0">
                <a:latin typeface="Montserrat" pitchFamily="2" charset="77"/>
              </a:rPr>
              <a:t> areas, </a:t>
            </a:r>
            <a:r>
              <a:rPr lang="fr-FR" sz="1200" dirty="0" err="1">
                <a:latin typeface="Montserrat" pitchFamily="2" charset="77"/>
              </a:rPr>
              <a:t>while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promoting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b="1" dirty="0">
                <a:latin typeface="Montserrat" pitchFamily="2" charset="77"/>
              </a:rPr>
              <a:t>new innovative </a:t>
            </a:r>
            <a:r>
              <a:rPr lang="fr-FR" sz="1200" b="1" dirty="0" err="1">
                <a:latin typeface="Montserrat" pitchFamily="2" charset="77"/>
              </a:rPr>
              <a:t>eco</a:t>
            </a:r>
            <a:r>
              <a:rPr lang="fr-FR" sz="1200" b="1" dirty="0">
                <a:latin typeface="Montserrat" pitchFamily="2" charset="77"/>
              </a:rPr>
              <a:t>-business </a:t>
            </a:r>
            <a:r>
              <a:rPr lang="fr-FR" sz="1200" b="1" dirty="0" err="1">
                <a:latin typeface="Montserrat" pitchFamily="2" charset="77"/>
              </a:rPr>
              <a:t>models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based</a:t>
            </a:r>
            <a:r>
              <a:rPr lang="fr-FR" sz="1200" dirty="0">
                <a:latin typeface="Montserrat" pitchFamily="2" charset="77"/>
              </a:rPr>
              <a:t> on the conversion of the </a:t>
            </a:r>
            <a:r>
              <a:rPr lang="fr-FR" sz="1200" dirty="0" err="1">
                <a:latin typeface="Montserrat" pitchFamily="2" charset="77"/>
              </a:rPr>
              <a:t>currently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lineal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electrical</a:t>
            </a:r>
            <a:r>
              <a:rPr lang="fr-FR" sz="1200" dirty="0">
                <a:latin typeface="Montserrat" pitchFamily="2" charset="77"/>
              </a:rPr>
              <a:t> and </a:t>
            </a:r>
            <a:r>
              <a:rPr lang="fr-FR" sz="1200" dirty="0" err="1">
                <a:latin typeface="Montserrat" pitchFamily="2" charset="77"/>
              </a:rPr>
              <a:t>electronic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sector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into</a:t>
            </a:r>
            <a:r>
              <a:rPr lang="fr-FR" sz="1200" dirty="0">
                <a:latin typeface="Montserrat" pitchFamily="2" charset="77"/>
              </a:rPr>
              <a:t> a </a:t>
            </a:r>
            <a:r>
              <a:rPr lang="fr-FR" sz="1200" dirty="0" err="1">
                <a:latin typeface="Montserrat" pitchFamily="2" charset="77"/>
              </a:rPr>
              <a:t>sustainable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circular</a:t>
            </a:r>
            <a:r>
              <a:rPr lang="fr-FR" sz="1200" dirty="0">
                <a:latin typeface="Montserrat" pitchFamily="2" charset="77"/>
              </a:rPr>
              <a:t> model.</a:t>
            </a:r>
          </a:p>
          <a:p>
            <a:pPr algn="just">
              <a:lnSpc>
                <a:spcPct val="150000"/>
              </a:lnSpc>
            </a:pPr>
            <a:r>
              <a:rPr lang="fr-FR" sz="1200" dirty="0" err="1">
                <a:latin typeface="Montserrat" pitchFamily="2" charset="77"/>
              </a:rPr>
              <a:t>eWAsTER’s</a:t>
            </a:r>
            <a:r>
              <a:rPr lang="fr-FR" sz="1200" dirty="0">
                <a:latin typeface="Montserrat" pitchFamily="2" charset="77"/>
              </a:rPr>
              <a:t> 11 </a:t>
            </a:r>
            <a:r>
              <a:rPr lang="fr-FR" sz="1200" dirty="0" err="1">
                <a:latin typeface="Montserrat" pitchFamily="2" charset="77"/>
              </a:rPr>
              <a:t>partners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aim</a:t>
            </a:r>
            <a:r>
              <a:rPr lang="fr-FR" sz="1200" dirty="0">
                <a:latin typeface="Montserrat" pitchFamily="2" charset="77"/>
              </a:rPr>
              <a:t> to </a:t>
            </a:r>
            <a:r>
              <a:rPr lang="fr-FR" sz="1200" dirty="0" err="1">
                <a:latin typeface="Montserrat" pitchFamily="2" charset="77"/>
              </a:rPr>
              <a:t>approve</a:t>
            </a:r>
            <a:r>
              <a:rPr lang="fr-FR" sz="1200" dirty="0">
                <a:latin typeface="Montserrat" pitchFamily="2" charset="77"/>
              </a:rPr>
              <a:t> 10 new Action Plans for e-</a:t>
            </a:r>
            <a:r>
              <a:rPr lang="fr-FR" sz="1200" dirty="0" err="1">
                <a:latin typeface="Montserrat" pitchFamily="2" charset="77"/>
              </a:rPr>
              <a:t>waste</a:t>
            </a:r>
            <a:r>
              <a:rPr lang="fr-FR" sz="1200" dirty="0">
                <a:latin typeface="Montserrat" pitchFamily="2" charset="77"/>
              </a:rPr>
              <a:t> management in </a:t>
            </a:r>
            <a:r>
              <a:rPr lang="fr-FR" sz="1200" dirty="0" err="1">
                <a:latin typeface="Montserrat" pitchFamily="2" charset="77"/>
              </a:rPr>
              <a:t>order</a:t>
            </a:r>
            <a:r>
              <a:rPr lang="fr-FR" sz="1200" dirty="0">
                <a:latin typeface="Montserrat" pitchFamily="2" charset="77"/>
              </a:rPr>
              <a:t> to help </a:t>
            </a:r>
            <a:r>
              <a:rPr lang="fr-FR" sz="1200" dirty="0" err="1">
                <a:latin typeface="Montserrat" pitchFamily="2" charset="77"/>
              </a:rPr>
              <a:t>unify</a:t>
            </a:r>
            <a:r>
              <a:rPr lang="fr-FR" sz="1200" dirty="0">
                <a:latin typeface="Montserrat" pitchFamily="2" charset="77"/>
              </a:rPr>
              <a:t> the transnational MED </a:t>
            </a:r>
            <a:r>
              <a:rPr lang="fr-FR" sz="1200" dirty="0" err="1">
                <a:latin typeface="Montserrat" pitchFamily="2" charset="77"/>
              </a:rPr>
              <a:t>area’s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waste</a:t>
            </a:r>
            <a:r>
              <a:rPr lang="fr-FR" sz="1200" dirty="0">
                <a:latin typeface="Montserrat" pitchFamily="2" charset="77"/>
              </a:rPr>
              <a:t> management </a:t>
            </a:r>
            <a:r>
              <a:rPr lang="fr-FR" sz="1200" dirty="0" err="1">
                <a:latin typeface="Montserrat" pitchFamily="2" charset="77"/>
              </a:rPr>
              <a:t>criteria</a:t>
            </a:r>
            <a:r>
              <a:rPr lang="fr-FR" sz="1200" dirty="0">
                <a:latin typeface="Montserrat" pitchFamily="2" charset="77"/>
              </a:rPr>
              <a:t>, </a:t>
            </a:r>
            <a:r>
              <a:rPr lang="fr-FR" sz="1200" dirty="0" err="1">
                <a:latin typeface="Montserrat" pitchFamily="2" charset="77"/>
              </a:rPr>
              <a:t>through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join</a:t>
            </a:r>
            <a:r>
              <a:rPr lang="fr-FR" sz="1200" dirty="0">
                <a:latin typeface="Montserrat" pitchFamily="2" charset="77"/>
              </a:rPr>
              <a:t> planning and </a:t>
            </a:r>
            <a:r>
              <a:rPr lang="fr-FR" sz="1200" dirty="0" err="1">
                <a:latin typeface="Montserrat" pitchFamily="2" charset="77"/>
              </a:rPr>
              <a:t>coordinated</a:t>
            </a:r>
            <a:r>
              <a:rPr lang="fr-FR" sz="1200" dirty="0">
                <a:latin typeface="Montserrat" pitchFamily="2" charset="77"/>
              </a:rPr>
              <a:t> business promotion.</a:t>
            </a: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xmlns="" id="{7841A402-FE35-E962-FAC3-720A96777828}"/>
              </a:ext>
            </a:extLst>
          </p:cNvPr>
          <p:cNvSpPr txBox="1"/>
          <p:nvPr/>
        </p:nvSpPr>
        <p:spPr>
          <a:xfrm>
            <a:off x="-27158" y="12489509"/>
            <a:ext cx="10735014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>
                <a:solidFill>
                  <a:srgbClr val="0091C6"/>
                </a:solidFill>
                <a:latin typeface="Montserrat" pitchFamily="2" charset="77"/>
                <a:cs typeface="Poppins SemiBold" panose="00000700000000000000" pitchFamily="2" charset="0"/>
              </a:rPr>
              <a:t>PROJECT PARTNERS</a:t>
            </a:r>
          </a:p>
        </p:txBody>
      </p:sp>
      <p:sp>
        <p:nvSpPr>
          <p:cNvPr id="41" name="TextBox 36">
            <a:extLst>
              <a:ext uri="{FF2B5EF4-FFF2-40B4-BE49-F238E27FC236}">
                <a16:creationId xmlns:a16="http://schemas.microsoft.com/office/drawing/2014/main" xmlns="" id="{DBB8243E-F3FA-2AD5-EAE6-9E97BE872492}"/>
              </a:ext>
            </a:extLst>
          </p:cNvPr>
          <p:cNvSpPr txBox="1"/>
          <p:nvPr/>
        </p:nvSpPr>
        <p:spPr>
          <a:xfrm>
            <a:off x="880644" y="12789153"/>
            <a:ext cx="8919410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000" dirty="0">
                <a:latin typeface="Montserrat Medium" pitchFamily="2" charset="77"/>
              </a:rPr>
              <a:t>Parque do Alentejo de </a:t>
            </a:r>
            <a:r>
              <a:rPr lang="fr-FR" sz="1000" dirty="0" err="1">
                <a:latin typeface="Montserrat Medium" pitchFamily="2" charset="77"/>
              </a:rPr>
              <a:t>Ciência</a:t>
            </a:r>
            <a:r>
              <a:rPr lang="fr-FR" sz="1000" dirty="0">
                <a:latin typeface="Montserrat Medium" pitchFamily="2" charset="77"/>
              </a:rPr>
              <a:t> e </a:t>
            </a:r>
            <a:r>
              <a:rPr lang="fr-FR" sz="1000" dirty="0" err="1">
                <a:latin typeface="Montserrat Medium" pitchFamily="2" charset="77"/>
              </a:rPr>
              <a:t>Tecnologia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•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es-ES" sz="1000" dirty="0">
                <a:latin typeface="Montserrat Medium" pitchFamily="2" charset="77"/>
              </a:rPr>
              <a:t>Consejería de Sostenibilidad, Medio Ambiente y Economía Azul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•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el-GR" sz="1000" dirty="0">
                <a:latin typeface="Montserrat Medium" pitchFamily="2" charset="77"/>
              </a:rPr>
              <a:t>Δήμος Ρεθύμνης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•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Regione</a:t>
            </a:r>
            <a:r>
              <a:rPr lang="fr-FR" sz="1000" dirty="0">
                <a:latin typeface="Montserrat Medium" pitchFamily="2" charset="77"/>
              </a:rPr>
              <a:t> Marche </a:t>
            </a:r>
            <a:r>
              <a:rPr lang="fr-FR" sz="1000" b="1" dirty="0">
                <a:latin typeface="Montserrat Medium" pitchFamily="2" charset="77"/>
              </a:rPr>
              <a:t>•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Okoljsko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Raziskovalni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Zavod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•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Općina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Neum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•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ru-RU" sz="1000" dirty="0">
                <a:latin typeface="Montserrat Medium" pitchFamily="2" charset="77"/>
              </a:rPr>
              <a:t>Асоциация на Българските Черноморски Общини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•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Unione</a:t>
            </a:r>
            <a:r>
              <a:rPr lang="fr-FR" sz="1000" dirty="0">
                <a:latin typeface="Montserrat Medium" pitchFamily="2" charset="77"/>
              </a:rPr>
              <a:t> Pian </a:t>
            </a:r>
            <a:r>
              <a:rPr lang="fr-FR" sz="1000" dirty="0" err="1">
                <a:latin typeface="Montserrat Medium" pitchFamily="2" charset="77"/>
              </a:rPr>
              <a:t>del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Bruscolo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•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Consorcio</a:t>
            </a:r>
            <a:r>
              <a:rPr lang="fr-FR" sz="1000" dirty="0">
                <a:latin typeface="Montserrat Medium" pitchFamily="2" charset="77"/>
              </a:rPr>
              <a:t> Provincial de RSU de Málaga </a:t>
            </a:r>
            <a:r>
              <a:rPr lang="fr-FR" sz="1000" b="1" dirty="0">
                <a:latin typeface="Montserrat Medium" pitchFamily="2" charset="77"/>
              </a:rPr>
              <a:t>•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pl-PL" sz="1000" dirty="0">
                <a:latin typeface="Montserrat Medium" pitchFamily="2" charset="77"/>
              </a:rPr>
              <a:t>Udruzenje za poduzetnistvo i posao LiNK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•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el-GR" sz="1000" dirty="0">
                <a:latin typeface="Montserrat Medium" pitchFamily="2" charset="77"/>
              </a:rPr>
              <a:t>Δήμος Αραδίππου</a:t>
            </a:r>
            <a:endParaRPr lang="fr-FR" sz="1000" dirty="0">
              <a:latin typeface="Montserrat Medium" pitchFamily="2" charset="77"/>
            </a:endParaRPr>
          </a:p>
        </p:txBody>
      </p:sp>
      <p:sp>
        <p:nvSpPr>
          <p:cNvPr id="51" name="TextBox 36">
            <a:extLst>
              <a:ext uri="{FF2B5EF4-FFF2-40B4-BE49-F238E27FC236}">
                <a16:creationId xmlns:a16="http://schemas.microsoft.com/office/drawing/2014/main" xmlns="" id="{91ADD006-A747-B822-8B2A-86E4AFA7733F}"/>
              </a:ext>
            </a:extLst>
          </p:cNvPr>
          <p:cNvSpPr txBox="1"/>
          <p:nvPr/>
        </p:nvSpPr>
        <p:spPr>
          <a:xfrm>
            <a:off x="2292307" y="14345910"/>
            <a:ext cx="4281301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D4869F"/>
                </a:solidFill>
                <a:latin typeface="Montserrat SemiBold" pitchFamily="2" charset="77"/>
                <a:cs typeface="Poppins SemiBold" panose="00000700000000000000" pitchFamily="2" charset="0"/>
              </a:rPr>
              <a:t>www.interreg-euro-med.eu</a:t>
            </a: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xmlns="" id="{3DC96ABF-56CF-F55A-12FA-7D8FBABB718B}"/>
              </a:ext>
            </a:extLst>
          </p:cNvPr>
          <p:cNvSpPr txBox="1"/>
          <p:nvPr/>
        </p:nvSpPr>
        <p:spPr>
          <a:xfrm>
            <a:off x="1253707" y="11140810"/>
            <a:ext cx="2612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1C6"/>
                </a:solidFill>
                <a:latin typeface="Montserrat" pitchFamily="2" charset="77"/>
                <a:cs typeface="Poppins SemiBold" panose="00000700000000000000" pitchFamily="2" charset="0"/>
              </a:rPr>
              <a:t>Total budget</a:t>
            </a:r>
          </a:p>
        </p:txBody>
      </p:sp>
      <p:sp>
        <p:nvSpPr>
          <p:cNvPr id="21" name="TextBox 36">
            <a:extLst>
              <a:ext uri="{FF2B5EF4-FFF2-40B4-BE49-F238E27FC236}">
                <a16:creationId xmlns:a16="http://schemas.microsoft.com/office/drawing/2014/main" xmlns="" id="{47AD3FA9-3FDC-62D2-4116-EA0ADFEA03DB}"/>
              </a:ext>
            </a:extLst>
          </p:cNvPr>
          <p:cNvSpPr txBox="1"/>
          <p:nvPr/>
        </p:nvSpPr>
        <p:spPr>
          <a:xfrm>
            <a:off x="1260971" y="11342025"/>
            <a:ext cx="261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€ 2 046 650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xmlns="" id="{9932B506-0AA7-64B0-E223-200BCE21165A}"/>
              </a:ext>
            </a:extLst>
          </p:cNvPr>
          <p:cNvSpPr txBox="1"/>
          <p:nvPr/>
        </p:nvSpPr>
        <p:spPr>
          <a:xfrm>
            <a:off x="6954745" y="11161487"/>
            <a:ext cx="2499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91C6"/>
                </a:solidFill>
                <a:latin typeface="Montserrat" pitchFamily="2" charset="77"/>
                <a:cs typeface="Poppins SemiBold" panose="00000700000000000000" pitchFamily="2" charset="0"/>
              </a:rPr>
              <a:t>Interreg Funds</a:t>
            </a:r>
            <a:endParaRPr lang="en-US" sz="1200" b="1" dirty="0">
              <a:solidFill>
                <a:srgbClr val="0091C6"/>
              </a:solidFill>
              <a:latin typeface="Montserrat" pitchFamily="2" charset="77"/>
              <a:cs typeface="Poppins SemiBold" panose="00000700000000000000" pitchFamily="2" charset="0"/>
            </a:endParaRPr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xmlns="" id="{53F577FB-42FD-68B9-461F-070BFD3A3214}"/>
              </a:ext>
            </a:extLst>
          </p:cNvPr>
          <p:cNvSpPr txBox="1"/>
          <p:nvPr/>
        </p:nvSpPr>
        <p:spPr>
          <a:xfrm>
            <a:off x="6938152" y="11352833"/>
            <a:ext cx="249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€ 1 637 320</a:t>
            </a:r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xmlns="" id="{A8894F50-E1EF-A516-58F6-2C09F2214003}"/>
              </a:ext>
            </a:extLst>
          </p:cNvPr>
          <p:cNvSpPr txBox="1"/>
          <p:nvPr/>
        </p:nvSpPr>
        <p:spPr>
          <a:xfrm>
            <a:off x="3868998" y="11153891"/>
            <a:ext cx="3069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1C6"/>
                </a:solidFill>
                <a:latin typeface="Montserrat" pitchFamily="2" charset="77"/>
                <a:cs typeface="Poppins SemiBold" panose="00000700000000000000" pitchFamily="2" charset="0"/>
              </a:rPr>
              <a:t>Project duration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xmlns="" id="{F71D4DC0-126F-4BA2-94F4-68029B3ED2FC}"/>
              </a:ext>
            </a:extLst>
          </p:cNvPr>
          <p:cNvSpPr txBox="1"/>
          <p:nvPr/>
        </p:nvSpPr>
        <p:spPr>
          <a:xfrm>
            <a:off x="4563379" y="11366254"/>
            <a:ext cx="157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33</a:t>
            </a:r>
            <a:r>
              <a:rPr lang="en-US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 </a:t>
            </a:r>
            <a:r>
              <a:rPr lang="en-US" sz="14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months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BE69EB7-A020-F21D-0CB6-4C154A70AE65}"/>
              </a:ext>
            </a:extLst>
          </p:cNvPr>
          <p:cNvCxnSpPr>
            <a:cxnSpLocks/>
          </p:cNvCxnSpPr>
          <p:nvPr/>
        </p:nvCxnSpPr>
        <p:spPr>
          <a:xfrm>
            <a:off x="3876261" y="10040449"/>
            <a:ext cx="0" cy="1795139"/>
          </a:xfrm>
          <a:prstGeom prst="line">
            <a:avLst/>
          </a:prstGeom>
          <a:ln>
            <a:solidFill>
              <a:srgbClr val="009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xmlns="" id="{23218A83-BB28-9839-8D5C-1FE756C3A521}"/>
              </a:ext>
            </a:extLst>
          </p:cNvPr>
          <p:cNvCxnSpPr>
            <a:cxnSpLocks/>
          </p:cNvCxnSpPr>
          <p:nvPr/>
        </p:nvCxnSpPr>
        <p:spPr>
          <a:xfrm>
            <a:off x="6930887" y="9980815"/>
            <a:ext cx="7264" cy="1943317"/>
          </a:xfrm>
          <a:prstGeom prst="line">
            <a:avLst/>
          </a:prstGeom>
          <a:ln>
            <a:solidFill>
              <a:srgbClr val="009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A7F21051-E33E-00A3-562D-706AA44763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944" y="10270349"/>
            <a:ext cx="786717" cy="790836"/>
          </a:xfrm>
          <a:prstGeom prst="rect">
            <a:avLst/>
          </a:prstGeom>
        </p:spPr>
      </p:pic>
      <p:pic>
        <p:nvPicPr>
          <p:cNvPr id="18" name="Image 17" descr="Une image contenant tasse, verre&#10;&#10;Description générée automatiquement">
            <a:extLst>
              <a:ext uri="{FF2B5EF4-FFF2-40B4-BE49-F238E27FC236}">
                <a16:creationId xmlns:a16="http://schemas.microsoft.com/office/drawing/2014/main" xmlns="" id="{CD0EE2B9-3105-8949-A25B-0779F0CAB6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8455" y="10239520"/>
            <a:ext cx="1183444" cy="74827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0067E358-64F6-5005-41F9-488F9867C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1888" y="10201300"/>
            <a:ext cx="943373" cy="845218"/>
          </a:xfrm>
          <a:prstGeom prst="rect">
            <a:avLst/>
          </a:prstGeom>
        </p:spPr>
      </p:pic>
      <p:sp>
        <p:nvSpPr>
          <p:cNvPr id="2" name="TextBox 36">
            <a:extLst>
              <a:ext uri="{FF2B5EF4-FFF2-40B4-BE49-F238E27FC236}">
                <a16:creationId xmlns:a16="http://schemas.microsoft.com/office/drawing/2014/main" xmlns="" id="{7EBD7D3F-AC11-EAF9-3273-9B84615180FD}"/>
              </a:ext>
            </a:extLst>
          </p:cNvPr>
          <p:cNvSpPr txBox="1"/>
          <p:nvPr/>
        </p:nvSpPr>
        <p:spPr>
          <a:xfrm>
            <a:off x="-16933" y="6046406"/>
            <a:ext cx="10735014" cy="113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itchFamily="2" charset="77"/>
                <a:cs typeface="Poppins SemiBold" panose="00000700000000000000" pitchFamily="2" charset="0"/>
              </a:rPr>
              <a:t>Preventing e-waste from polluting MED water by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itchFamily="2" charset="77"/>
                <a:cs typeface="Poppins SemiBold" panose="00000700000000000000" pitchFamily="2" charset="0"/>
              </a:rPr>
              <a:t>turning waste into a resource.</a:t>
            </a:r>
          </a:p>
        </p:txBody>
      </p:sp>
      <p:pic>
        <p:nvPicPr>
          <p:cNvPr id="3" name="Imagem 2" descr="Uma imagem com texto, captura de ecrã, Tipo de letra, Gráficos&#10;&#10;Descrição gerada automaticamente">
            <a:extLst>
              <a:ext uri="{FF2B5EF4-FFF2-40B4-BE49-F238E27FC236}">
                <a16:creationId xmlns:a16="http://schemas.microsoft.com/office/drawing/2014/main" xmlns="" id="{71C10C08-BB00-F090-B044-981BCF3894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08" y="244439"/>
            <a:ext cx="6814597" cy="9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004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182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Thème Office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n.maiphi@gmail.com</dc:creator>
  <cp:lastModifiedBy>Poly</cp:lastModifiedBy>
  <cp:revision>43</cp:revision>
  <dcterms:created xsi:type="dcterms:W3CDTF">2022-04-28T12:37:21Z</dcterms:created>
  <dcterms:modified xsi:type="dcterms:W3CDTF">2024-05-14T07:41:33Z</dcterms:modified>
</cp:coreProperties>
</file>